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</p:sldIdLst>
  <p:sldSz cx="9144000" cy="5143500" type="screen16x9"/>
  <p:notesSz cx="6858000" cy="9144000"/>
  <p:embeddedFontLst>
    <p:embeddedFont>
      <p:font typeface="Alfa Slab One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roxima Nova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363d34a57f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363d34a57f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363d34a57f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363d34a57f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363d34a57f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363d34a57f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363d34a57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363d34a57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363d34a57f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363d34a57f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63d34a57f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63d34a57f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363f0109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363f0109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363d34a57f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363d34a57f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35532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860"/>
              <a:t>Enhancing participation in the sustainable development in the Bac</a:t>
            </a:r>
            <a:endParaRPr sz="286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860"/>
              <a:t>Hung Hai irrigation system (Vietnam)</a:t>
            </a:r>
            <a:endParaRPr sz="2860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Léo Biré, Quynh Nga Phung, Diep Anh Phung,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Baptiste Lesquoy, Patrick Taillandier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V) A few enhancements in GAMA software</a:t>
            </a: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 dirty="0"/>
              <a:t>Creation of a </a:t>
            </a:r>
            <a:r>
              <a:rPr lang="fr" b="1" dirty="0"/>
              <a:t>QR code plugin</a:t>
            </a:r>
            <a:r>
              <a:rPr lang="fr" dirty="0"/>
              <a:t> to scan chosen actions</a:t>
            </a:r>
          </a:p>
          <a:p>
            <a:pPr marL="114300" lvl="0" indent="0" algn="l" rtl="0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lang="fr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 dirty="0"/>
              <a:t>Creation of an </a:t>
            </a:r>
            <a:r>
              <a:rPr lang="fr" b="1" dirty="0"/>
              <a:t>androïd application </a:t>
            </a:r>
            <a:r>
              <a:rPr lang="fr" dirty="0"/>
              <a:t>to offer another experience of the game based on the use of </a:t>
            </a:r>
            <a:r>
              <a:rPr lang="fr" b="1" dirty="0"/>
              <a:t>tablets</a:t>
            </a:r>
            <a:endParaRPr b="1" dirty="0"/>
          </a:p>
          <a:p>
            <a:pPr marL="0" indent="0">
              <a:spcBef>
                <a:spcPts val="1200"/>
              </a:spcBef>
              <a:buNone/>
            </a:pP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 dirty="0"/>
              <a:t>Other enhancements for a better </a:t>
            </a:r>
            <a:r>
              <a:rPr lang="fr" b="1" dirty="0"/>
              <a:t>flexibility</a:t>
            </a:r>
            <a:r>
              <a:rPr lang="fr" dirty="0"/>
              <a:t> </a:t>
            </a:r>
            <a:r>
              <a:rPr lang="fr" b="1" dirty="0"/>
              <a:t>in design and interface</a:t>
            </a:r>
            <a:endParaRPr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3531E7-BE1D-B158-0235-0F00A70A6B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4000" i="1" dirty="0" err="1"/>
              <a:t>Thank</a:t>
            </a:r>
            <a:r>
              <a:rPr lang="fr-FR" sz="4000" i="1" dirty="0"/>
              <a:t> </a:t>
            </a:r>
            <a:r>
              <a:rPr lang="fr-FR" sz="4000" i="1" dirty="0" err="1"/>
              <a:t>you</a:t>
            </a:r>
            <a:r>
              <a:rPr lang="fr-FR" sz="4000" i="1" dirty="0"/>
              <a:t> !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C74268A-3572-7517-CA22-55EC85C05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2515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Unfolding of the presentation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I) Introduction </a:t>
            </a: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000"/>
              <a:t>II) Scientific situation of the ACROSS project in public participation</a:t>
            </a: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000"/>
              <a:t>III) The structuration of a research question </a:t>
            </a: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000"/>
              <a:t>IV) Presentation of the field studied </a:t>
            </a: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000"/>
              <a:t>V) Presentation of the participatory simulation using GAMA</a:t>
            </a: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2000"/>
              <a:t>VI) A few enhancements in GAMA software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I) Introduction 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 b="1"/>
              <a:t>ACROSS</a:t>
            </a:r>
            <a:r>
              <a:rPr lang="fr" sz="1600"/>
              <a:t> (Advanced Computational Research for Sustainability Science) : created to address </a:t>
            </a:r>
            <a:r>
              <a:rPr lang="fr" sz="1600" b="1"/>
              <a:t>socio-environmental issues</a:t>
            </a:r>
            <a:r>
              <a:rPr lang="fr" sz="1600"/>
              <a:t> in socio-technical systems (</a:t>
            </a:r>
            <a:r>
              <a:rPr lang="fr" sz="1600" b="1"/>
              <a:t>irrigation systems</a:t>
            </a:r>
            <a:r>
              <a:rPr lang="fr" sz="1600"/>
              <a:t>) throughout Vietnam using </a:t>
            </a:r>
            <a:r>
              <a:rPr lang="fr" sz="1600" b="1"/>
              <a:t>modelling</a:t>
            </a:r>
            <a:r>
              <a:rPr lang="fr" sz="1600"/>
              <a:t> to foster new ways of management</a:t>
            </a:r>
            <a:endParaRPr sz="16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Global context of </a:t>
            </a:r>
            <a:r>
              <a:rPr lang="fr" sz="1600" b="1"/>
              <a:t>increasing stresses on water resources</a:t>
            </a:r>
            <a:r>
              <a:rPr lang="fr" sz="1600"/>
              <a:t>, being either climatic, political or considering practices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800"/>
              <a:t>II) Scientific situation of the ACROSS project in public participation </a:t>
            </a:r>
            <a:endParaRPr sz="1800"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b="1"/>
              <a:t>Participation Irrigation Management</a:t>
            </a:r>
            <a:r>
              <a:rPr lang="fr"/>
              <a:t> (PIM) (Peters, 2004)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 socio-political context marked by a “</a:t>
            </a:r>
            <a:r>
              <a:rPr lang="fr" b="1"/>
              <a:t>negotiated authoritarianism</a:t>
            </a:r>
            <a:r>
              <a:rPr lang="fr"/>
              <a:t>” (Gibert &amp; Segard, 2015)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An approach interested in </a:t>
            </a:r>
            <a:r>
              <a:rPr lang="fr" b="1"/>
              <a:t>power relations</a:t>
            </a:r>
            <a:r>
              <a:rPr lang="fr"/>
              <a:t> relying on the </a:t>
            </a:r>
            <a:r>
              <a:rPr lang="fr" b="1"/>
              <a:t>hydro-social system theory </a:t>
            </a:r>
            <a:r>
              <a:rPr lang="fr"/>
              <a:t>(Swyngedouw, 2009)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500"/>
              <a:t>III) The structuration of a research question</a:t>
            </a:r>
            <a:endParaRPr sz="2500"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b="1" dirty="0"/>
              <a:t>Interview campaign </a:t>
            </a:r>
            <a:r>
              <a:rPr lang="fr" dirty="0"/>
              <a:t>(43 interviews in two communes) with various stakeholders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 b="1" dirty="0"/>
              <a:t>Research question  </a:t>
            </a:r>
            <a:r>
              <a:rPr lang="fr" dirty="0"/>
              <a:t>: how can we use participatory simulations to foster social dialogue about the pollution management system in the studied communes ?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 b="1" dirty="0"/>
              <a:t>Objectives</a:t>
            </a:r>
            <a:r>
              <a:rPr lang="fr" dirty="0"/>
              <a:t> : raise awareness, gather qualitative data on practices, foster social dialogue and empower the dominated populations in this context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262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400"/>
              <a:t>IV) Presentation of the field studied</a:t>
            </a:r>
            <a:endParaRPr sz="2400"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9875" y="886475"/>
            <a:ext cx="5404252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2723550" y="4674100"/>
            <a:ext cx="369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i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Bắc Hưng Hải general location</a:t>
            </a:r>
            <a:endParaRPr i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400"/>
              <a:t>IV) Presentation of the field studied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400"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375850" cy="310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3050" y="1182501"/>
            <a:ext cx="4375851" cy="30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/>
        </p:nvSpPr>
        <p:spPr>
          <a:xfrm>
            <a:off x="473975" y="4389700"/>
            <a:ext cx="369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i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Interviews location in Phạm Trấn </a:t>
            </a:r>
            <a:endParaRPr i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4962525" y="4389700"/>
            <a:ext cx="369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i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Interviews location in Thạch Khôi</a:t>
            </a:r>
            <a:endParaRPr i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75395" y="5583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600" dirty="0"/>
              <a:t>V) Presentation of the participatory simulation</a:t>
            </a:r>
            <a:endParaRPr sz="1600" dirty="0"/>
          </a:p>
        </p:txBody>
      </p:sp>
      <p:pic>
        <p:nvPicPr>
          <p:cNvPr id="2" name="Capture d_____cran vid__o de 23-06-2022 11_08_33">
            <a:hlinkClick r:id="" action="ppaction://media"/>
            <a:extLst>
              <a:ext uri="{FF2B5EF4-FFF2-40B4-BE49-F238E27FC236}">
                <a16:creationId xmlns:a16="http://schemas.microsoft.com/office/drawing/2014/main" id="{4F356A8F-854D-0AA1-DD5F-D557240042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271" y="1"/>
            <a:ext cx="9143999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E8487B-37D1-A690-F263-87B3F4718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2000" dirty="0"/>
              <a:t>V) </a:t>
            </a:r>
            <a:r>
              <a:rPr lang="fr-FR" sz="2000" dirty="0" err="1"/>
              <a:t>Presentation</a:t>
            </a:r>
            <a:r>
              <a:rPr lang="fr-FR" sz="2000" dirty="0"/>
              <a:t> of the </a:t>
            </a:r>
            <a:r>
              <a:rPr lang="fr-FR" sz="2000" dirty="0" err="1"/>
              <a:t>participatory</a:t>
            </a:r>
            <a:r>
              <a:rPr lang="fr-FR" sz="2000" dirty="0"/>
              <a:t> simulation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9514BD3-8756-7AA7-A32A-FD02B15AB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456068"/>
          </a:xfrm>
        </p:spPr>
        <p:txBody>
          <a:bodyPr>
            <a:normAutofit fontScale="92500" lnSpcReduction="10000"/>
          </a:bodyPr>
          <a:lstStyle/>
          <a:p>
            <a:r>
              <a:rPr lang="fr-FR" dirty="0" err="1"/>
              <a:t>Examples</a:t>
            </a:r>
            <a:r>
              <a:rPr lang="fr-FR" dirty="0"/>
              <a:t> of </a:t>
            </a:r>
            <a:r>
              <a:rPr lang="fr-FR" b="1" dirty="0"/>
              <a:t>action </a:t>
            </a:r>
            <a:r>
              <a:rPr lang="fr-FR" b="1" dirty="0" err="1"/>
              <a:t>cards</a:t>
            </a:r>
            <a:r>
              <a:rPr lang="fr-FR" b="1" dirty="0"/>
              <a:t> </a:t>
            </a:r>
            <a:r>
              <a:rPr lang="fr-FR" dirty="0"/>
              <a:t>: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6AEED3F3-8F1F-87A9-F680-81F3AFBE1F8C}"/>
              </a:ext>
            </a:extLst>
          </p:cNvPr>
          <p:cNvGrpSpPr/>
          <p:nvPr/>
        </p:nvGrpSpPr>
        <p:grpSpPr>
          <a:xfrm>
            <a:off x="727723" y="1743293"/>
            <a:ext cx="2557025" cy="3072000"/>
            <a:chOff x="707700" y="1023000"/>
            <a:chExt cx="2557025" cy="3072000"/>
          </a:xfrm>
        </p:grpSpPr>
        <p:sp>
          <p:nvSpPr>
            <p:cNvPr id="6" name="Google Shape;72;p16">
              <a:extLst>
                <a:ext uri="{FF2B5EF4-FFF2-40B4-BE49-F238E27FC236}">
                  <a16:creationId xmlns:a16="http://schemas.microsoft.com/office/drawing/2014/main" id="{568BE0E7-FFC1-84E6-BABF-CD53EB78DED1}"/>
                </a:ext>
              </a:extLst>
            </p:cNvPr>
            <p:cNvSpPr/>
            <p:nvPr/>
          </p:nvSpPr>
          <p:spPr>
            <a:xfrm>
              <a:off x="727500" y="1023000"/>
              <a:ext cx="2332800" cy="3072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7" name="Google Shape;73;p16">
              <a:extLst>
                <a:ext uri="{FF2B5EF4-FFF2-40B4-BE49-F238E27FC236}">
                  <a16:creationId xmlns:a16="http://schemas.microsoft.com/office/drawing/2014/main" id="{A18B008B-0EE5-796F-7B0A-F07977F934E2}"/>
                </a:ext>
              </a:extLst>
            </p:cNvPr>
            <p:cNvSpPr/>
            <p:nvPr/>
          </p:nvSpPr>
          <p:spPr>
            <a:xfrm>
              <a:off x="727491" y="1023000"/>
              <a:ext cx="2332800" cy="618300"/>
            </a:xfrm>
            <a:prstGeom prst="rect">
              <a:avLst/>
            </a:prstGeom>
            <a:solidFill>
              <a:srgbClr val="38761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 b="1">
                  <a:solidFill>
                    <a:schemeClr val="lt1"/>
                  </a:solidFill>
                </a:rPr>
                <a:t>     Action 1: Waste collection</a:t>
              </a:r>
              <a:endParaRPr sz="1100" b="1">
                <a:solidFill>
                  <a:schemeClr val="lt1"/>
                </a:solidFill>
              </a:endParaRPr>
            </a:p>
          </p:txBody>
        </p:sp>
        <p:sp>
          <p:nvSpPr>
            <p:cNvPr id="8" name="Google Shape;74;p16">
              <a:extLst>
                <a:ext uri="{FF2B5EF4-FFF2-40B4-BE49-F238E27FC236}">
                  <a16:creationId xmlns:a16="http://schemas.microsoft.com/office/drawing/2014/main" id="{8AD92AF5-A6AE-C982-E5D3-FB2E6C28ECE3}"/>
                </a:ext>
              </a:extLst>
            </p:cNvPr>
            <p:cNvSpPr txBox="1"/>
            <p:nvPr/>
          </p:nvSpPr>
          <p:spPr>
            <a:xfrm>
              <a:off x="720725" y="1679400"/>
              <a:ext cx="2544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t" anchorCtr="0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</a:rPr>
                <a:t>Improve frequency to </a:t>
              </a:r>
              <a:r>
                <a:rPr lang="en-GB" sz="1100" b="1">
                  <a:solidFill>
                    <a:schemeClr val="dk1"/>
                  </a:solidFill>
                </a:rPr>
                <a:t>4 times/week</a:t>
              </a:r>
              <a:endParaRPr sz="1000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" name="Google Shape;75;p16">
              <a:extLst>
                <a:ext uri="{FF2B5EF4-FFF2-40B4-BE49-F238E27FC236}">
                  <a16:creationId xmlns:a16="http://schemas.microsoft.com/office/drawing/2014/main" id="{A6CA2872-64DC-048A-357D-A7B250BA6A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131739" y="3798423"/>
              <a:ext cx="248076" cy="2480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Google Shape;76;p16">
              <a:extLst>
                <a:ext uri="{FF2B5EF4-FFF2-40B4-BE49-F238E27FC236}">
                  <a16:creationId xmlns:a16="http://schemas.microsoft.com/office/drawing/2014/main" id="{94C33C29-48F5-77AE-A813-E53554D0B7C5}"/>
                </a:ext>
              </a:extLst>
            </p:cNvPr>
            <p:cNvSpPr txBox="1"/>
            <p:nvPr/>
          </p:nvSpPr>
          <p:spPr>
            <a:xfrm>
              <a:off x="2343225" y="3760900"/>
              <a:ext cx="8367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1">
                  <a:latin typeface="Calibri"/>
                  <a:ea typeface="Calibri"/>
                  <a:cs typeface="Calibri"/>
                  <a:sym typeface="Calibri"/>
                </a:rPr>
                <a:t>40 tokens</a:t>
              </a:r>
              <a:endParaRPr sz="1200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" name="Google Shape;77;p16">
              <a:extLst>
                <a:ext uri="{FF2B5EF4-FFF2-40B4-BE49-F238E27FC236}">
                  <a16:creationId xmlns:a16="http://schemas.microsoft.com/office/drawing/2014/main" id="{C74492C6-DD79-8127-12E5-CCD7619AEDAC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49123" y="2224350"/>
              <a:ext cx="994096" cy="10827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78;p16">
              <a:extLst>
                <a:ext uri="{FF2B5EF4-FFF2-40B4-BE49-F238E27FC236}">
                  <a16:creationId xmlns:a16="http://schemas.microsoft.com/office/drawing/2014/main" id="{0D1D5DA8-8F48-E81F-C539-1211845B6B49}"/>
                </a:ext>
              </a:extLst>
            </p:cNvPr>
            <p:cNvSpPr txBox="1"/>
            <p:nvPr/>
          </p:nvSpPr>
          <p:spPr>
            <a:xfrm>
              <a:off x="707700" y="3352200"/>
              <a:ext cx="2372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13" name="Google Shape;79;p16">
              <a:extLst>
                <a:ext uri="{FF2B5EF4-FFF2-40B4-BE49-F238E27FC236}">
                  <a16:creationId xmlns:a16="http://schemas.microsoft.com/office/drawing/2014/main" id="{0B19A16C-D173-CEA0-857D-CE9C4DD40DD4}"/>
                </a:ext>
              </a:extLst>
            </p:cNvPr>
            <p:cNvSpPr txBox="1"/>
            <p:nvPr/>
          </p:nvSpPr>
          <p:spPr>
            <a:xfrm>
              <a:off x="720725" y="3329100"/>
              <a:ext cx="2250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/>
                <a:t>    Solid waste in urban areas </a:t>
              </a:r>
              <a:endParaRPr sz="1200"/>
            </a:p>
          </p:txBody>
        </p:sp>
        <p:cxnSp>
          <p:nvCxnSpPr>
            <p:cNvPr id="14" name="Google Shape;80;p16">
              <a:extLst>
                <a:ext uri="{FF2B5EF4-FFF2-40B4-BE49-F238E27FC236}">
                  <a16:creationId xmlns:a16="http://schemas.microsoft.com/office/drawing/2014/main" id="{4DB8C514-9FD3-18B1-8FBF-9064912E88BE}"/>
                </a:ext>
              </a:extLst>
            </p:cNvPr>
            <p:cNvCxnSpPr/>
            <p:nvPr/>
          </p:nvCxnSpPr>
          <p:spPr>
            <a:xfrm>
              <a:off x="820725" y="3419400"/>
              <a:ext cx="106500" cy="160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F199B96D-D0D9-4C0D-0347-206338FFE8A0}"/>
              </a:ext>
            </a:extLst>
          </p:cNvPr>
          <p:cNvGrpSpPr/>
          <p:nvPr/>
        </p:nvGrpSpPr>
        <p:grpSpPr>
          <a:xfrm>
            <a:off x="6311755" y="1743293"/>
            <a:ext cx="2351862" cy="3072000"/>
            <a:chOff x="708438" y="1023000"/>
            <a:chExt cx="2351862" cy="3072000"/>
          </a:xfrm>
        </p:grpSpPr>
        <p:sp>
          <p:nvSpPr>
            <p:cNvPr id="16" name="Google Shape;231;p26">
              <a:extLst>
                <a:ext uri="{FF2B5EF4-FFF2-40B4-BE49-F238E27FC236}">
                  <a16:creationId xmlns:a16="http://schemas.microsoft.com/office/drawing/2014/main" id="{6877AE10-D002-4B0C-1435-C153B221760C}"/>
                </a:ext>
              </a:extLst>
            </p:cNvPr>
            <p:cNvSpPr/>
            <p:nvPr/>
          </p:nvSpPr>
          <p:spPr>
            <a:xfrm>
              <a:off x="727500" y="1023000"/>
              <a:ext cx="2332800" cy="3072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17" name="Google Shape;232;p26">
              <a:extLst>
                <a:ext uri="{FF2B5EF4-FFF2-40B4-BE49-F238E27FC236}">
                  <a16:creationId xmlns:a16="http://schemas.microsoft.com/office/drawing/2014/main" id="{E5140181-91D8-19C1-32C2-4F342B5619E0}"/>
                </a:ext>
              </a:extLst>
            </p:cNvPr>
            <p:cNvSpPr/>
            <p:nvPr/>
          </p:nvSpPr>
          <p:spPr>
            <a:xfrm>
              <a:off x="727491" y="1023000"/>
              <a:ext cx="2332800" cy="618300"/>
            </a:xfrm>
            <a:prstGeom prst="rect">
              <a:avLst/>
            </a:prstGeom>
            <a:solidFill>
              <a:srgbClr val="9FC5E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 dirty="0">
                <a:solidFill>
                  <a:schemeClr val="lt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 b="1" dirty="0">
                  <a:solidFill>
                    <a:schemeClr val="lt1"/>
                  </a:solidFill>
                </a:rPr>
                <a:t>Action 9: Put in fallow ⅓ of agricultural land</a:t>
              </a:r>
              <a:endParaRPr sz="1100" b="1" dirty="0">
                <a:solidFill>
                  <a:schemeClr val="lt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 dirty="0">
                <a:solidFill>
                  <a:schemeClr val="lt1"/>
                </a:solidFill>
              </a:endParaRPr>
            </a:p>
          </p:txBody>
        </p:sp>
        <p:sp>
          <p:nvSpPr>
            <p:cNvPr id="18" name="Google Shape;233;p26">
              <a:extLst>
                <a:ext uri="{FF2B5EF4-FFF2-40B4-BE49-F238E27FC236}">
                  <a16:creationId xmlns:a16="http://schemas.microsoft.com/office/drawing/2014/main" id="{1CD727CC-4FAD-146E-BE6F-53CDA7618163}"/>
                </a:ext>
              </a:extLst>
            </p:cNvPr>
            <p:cNvSpPr txBox="1"/>
            <p:nvPr/>
          </p:nvSpPr>
          <p:spPr>
            <a:xfrm>
              <a:off x="727500" y="1666800"/>
              <a:ext cx="2294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t" anchorCtr="0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35;p26">
              <a:extLst>
                <a:ext uri="{FF2B5EF4-FFF2-40B4-BE49-F238E27FC236}">
                  <a16:creationId xmlns:a16="http://schemas.microsoft.com/office/drawing/2014/main" id="{7E5866D7-4819-6785-D813-DFDD0D7335B8}"/>
                </a:ext>
              </a:extLst>
            </p:cNvPr>
            <p:cNvSpPr txBox="1"/>
            <p:nvPr/>
          </p:nvSpPr>
          <p:spPr>
            <a:xfrm>
              <a:off x="708438" y="2815050"/>
              <a:ext cx="23328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pic>
          <p:nvPicPr>
            <p:cNvPr id="20" name="Google Shape;236;p26">
              <a:extLst>
                <a:ext uri="{FF2B5EF4-FFF2-40B4-BE49-F238E27FC236}">
                  <a16:creationId xmlns:a16="http://schemas.microsoft.com/office/drawing/2014/main" id="{7790C1D1-68E3-5E8B-39A1-DAAC2A9903E2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51300" y="1753925"/>
              <a:ext cx="1247100" cy="1247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237;p26">
              <a:extLst>
                <a:ext uri="{FF2B5EF4-FFF2-40B4-BE49-F238E27FC236}">
                  <a16:creationId xmlns:a16="http://schemas.microsoft.com/office/drawing/2014/main" id="{98813159-D7D0-3086-94D5-817F9BDE086C}"/>
                </a:ext>
              </a:extLst>
            </p:cNvPr>
            <p:cNvSpPr txBox="1"/>
            <p:nvPr/>
          </p:nvSpPr>
          <p:spPr>
            <a:xfrm>
              <a:off x="767700" y="3075175"/>
              <a:ext cx="22737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    Pollution in fields</a:t>
              </a:r>
              <a:endParaRPr sz="10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    Productivity decreases for a                   year but increases during the following year</a:t>
              </a:r>
              <a:endParaRPr sz="1000"/>
            </a:p>
          </p:txBody>
        </p:sp>
        <p:cxnSp>
          <p:nvCxnSpPr>
            <p:cNvPr id="22" name="Google Shape;238;p26">
              <a:extLst>
                <a:ext uri="{FF2B5EF4-FFF2-40B4-BE49-F238E27FC236}">
                  <a16:creationId xmlns:a16="http://schemas.microsoft.com/office/drawing/2014/main" id="{3FCA31D2-9C27-E953-6968-213CF9DF52EF}"/>
                </a:ext>
              </a:extLst>
            </p:cNvPr>
            <p:cNvCxnSpPr/>
            <p:nvPr/>
          </p:nvCxnSpPr>
          <p:spPr>
            <a:xfrm>
              <a:off x="810488" y="3138150"/>
              <a:ext cx="106500" cy="160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3" name="Google Shape;239;p26">
              <a:extLst>
                <a:ext uri="{FF2B5EF4-FFF2-40B4-BE49-F238E27FC236}">
                  <a16:creationId xmlns:a16="http://schemas.microsoft.com/office/drawing/2014/main" id="{B94F6ED1-EC72-C7B1-4505-49109DE04555}"/>
                </a:ext>
              </a:extLst>
            </p:cNvPr>
            <p:cNvCxnSpPr/>
            <p:nvPr/>
          </p:nvCxnSpPr>
          <p:spPr>
            <a:xfrm>
              <a:off x="840988" y="3318175"/>
              <a:ext cx="106500" cy="160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24" name="Google Shape;240;p26">
              <a:extLst>
                <a:ext uri="{FF2B5EF4-FFF2-40B4-BE49-F238E27FC236}">
                  <a16:creationId xmlns:a16="http://schemas.microsoft.com/office/drawing/2014/main" id="{D67D6759-B4FA-0AD1-69AD-32B1986B87AA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184776" y="3795785"/>
              <a:ext cx="248076" cy="248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" name="Google Shape;172;p23">
            <a:extLst>
              <a:ext uri="{FF2B5EF4-FFF2-40B4-BE49-F238E27FC236}">
                <a16:creationId xmlns:a16="http://schemas.microsoft.com/office/drawing/2014/main" id="{0B57BB80-D483-28EF-995D-C5E358BCC76B}"/>
              </a:ext>
            </a:extLst>
          </p:cNvPr>
          <p:cNvSpPr/>
          <p:nvPr/>
        </p:nvSpPr>
        <p:spPr>
          <a:xfrm>
            <a:off x="3529648" y="1743293"/>
            <a:ext cx="2332800" cy="307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26" name="Google Shape;173;p23">
            <a:extLst>
              <a:ext uri="{FF2B5EF4-FFF2-40B4-BE49-F238E27FC236}">
                <a16:creationId xmlns:a16="http://schemas.microsoft.com/office/drawing/2014/main" id="{5294C21C-71A8-A9DE-BF25-A0F29BBB31FB}"/>
              </a:ext>
            </a:extLst>
          </p:cNvPr>
          <p:cNvSpPr/>
          <p:nvPr/>
        </p:nvSpPr>
        <p:spPr>
          <a:xfrm>
            <a:off x="3529639" y="1743293"/>
            <a:ext cx="2332800" cy="6183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lt1"/>
                </a:solidFill>
              </a:rPr>
              <a:t>Action 6: Organize events to raise awareness on recycling </a:t>
            </a:r>
            <a:endParaRPr sz="1100" b="1">
              <a:solidFill>
                <a:schemeClr val="lt1"/>
              </a:solidFill>
            </a:endParaRPr>
          </a:p>
        </p:txBody>
      </p:sp>
      <p:sp>
        <p:nvSpPr>
          <p:cNvPr id="27" name="Google Shape;174;p23">
            <a:extLst>
              <a:ext uri="{FF2B5EF4-FFF2-40B4-BE49-F238E27FC236}">
                <a16:creationId xmlns:a16="http://schemas.microsoft.com/office/drawing/2014/main" id="{F6D5BF24-2C89-CE59-E52C-DD8F157C9E86}"/>
              </a:ext>
            </a:extLst>
          </p:cNvPr>
          <p:cNvSpPr txBox="1"/>
          <p:nvPr/>
        </p:nvSpPr>
        <p:spPr>
          <a:xfrm>
            <a:off x="3529648" y="2387093"/>
            <a:ext cx="2294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175;p23">
            <a:extLst>
              <a:ext uri="{FF2B5EF4-FFF2-40B4-BE49-F238E27FC236}">
                <a16:creationId xmlns:a16="http://schemas.microsoft.com/office/drawing/2014/main" id="{EE765BD1-FC1F-7DAF-C066-97699F0ED09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40674" y="4516103"/>
            <a:ext cx="248076" cy="2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177;p23">
            <a:extLst>
              <a:ext uri="{FF2B5EF4-FFF2-40B4-BE49-F238E27FC236}">
                <a16:creationId xmlns:a16="http://schemas.microsoft.com/office/drawing/2014/main" id="{7E41C999-461E-50D3-E3D6-785F418FD682}"/>
              </a:ext>
            </a:extLst>
          </p:cNvPr>
          <p:cNvSpPr txBox="1"/>
          <p:nvPr/>
        </p:nvSpPr>
        <p:spPr>
          <a:xfrm>
            <a:off x="3510586" y="3535343"/>
            <a:ext cx="2332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pic>
        <p:nvPicPr>
          <p:cNvPr id="30" name="Google Shape;178;p23">
            <a:extLst>
              <a:ext uri="{FF2B5EF4-FFF2-40B4-BE49-F238E27FC236}">
                <a16:creationId xmlns:a16="http://schemas.microsoft.com/office/drawing/2014/main" id="{8E891350-6C5B-A532-82D7-F0AC40D0F74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28227"/>
          <a:stretch/>
        </p:blipFill>
        <p:spPr>
          <a:xfrm>
            <a:off x="3810598" y="2539768"/>
            <a:ext cx="1770875" cy="127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179;p23">
            <a:extLst>
              <a:ext uri="{FF2B5EF4-FFF2-40B4-BE49-F238E27FC236}">
                <a16:creationId xmlns:a16="http://schemas.microsoft.com/office/drawing/2014/main" id="{53B817F6-485C-9FB3-498F-19CD7C614FA6}"/>
              </a:ext>
            </a:extLst>
          </p:cNvPr>
          <p:cNvSpPr txBox="1"/>
          <p:nvPr/>
        </p:nvSpPr>
        <p:spPr>
          <a:xfrm>
            <a:off x="3551548" y="4002606"/>
            <a:ext cx="2250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    </a:t>
            </a:r>
            <a:r>
              <a:rPr lang="en-GB" sz="1200">
                <a:solidFill>
                  <a:schemeClr val="dk1"/>
                </a:solidFill>
              </a:rPr>
              <a:t>(on the long term) </a:t>
            </a:r>
            <a:r>
              <a:rPr lang="en-GB" sz="1200"/>
              <a:t>Solid waste in the village </a:t>
            </a:r>
            <a:endParaRPr sz="1200"/>
          </a:p>
        </p:txBody>
      </p:sp>
      <p:cxnSp>
        <p:nvCxnSpPr>
          <p:cNvPr id="32" name="Google Shape;180;p23">
            <a:extLst>
              <a:ext uri="{FF2B5EF4-FFF2-40B4-BE49-F238E27FC236}">
                <a16:creationId xmlns:a16="http://schemas.microsoft.com/office/drawing/2014/main" id="{D30E2A6E-0474-8AC9-0538-FA213FDA6877}"/>
              </a:ext>
            </a:extLst>
          </p:cNvPr>
          <p:cNvCxnSpPr/>
          <p:nvPr/>
        </p:nvCxnSpPr>
        <p:spPr>
          <a:xfrm>
            <a:off x="3650623" y="4088743"/>
            <a:ext cx="106500" cy="16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814990698"/>
      </p:ext>
    </p:extLst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421</Words>
  <Application>Microsoft Office PowerPoint</Application>
  <PresentationFormat>Affichage à l'écran (16:9)</PresentationFormat>
  <Paragraphs>54</Paragraphs>
  <Slides>11</Slides>
  <Notes>9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Calibri</vt:lpstr>
      <vt:lpstr>Proxima Nova</vt:lpstr>
      <vt:lpstr>Arial</vt:lpstr>
      <vt:lpstr>Alfa Slab One</vt:lpstr>
      <vt:lpstr>Gameday</vt:lpstr>
      <vt:lpstr>Enhancing participation in the sustainable development in the Bac Hung Hai irrigation system (Vietnam)</vt:lpstr>
      <vt:lpstr>Unfolding of the presentation</vt:lpstr>
      <vt:lpstr>I) Introduction </vt:lpstr>
      <vt:lpstr>II) Scientific situation of the ACROSS project in public participation </vt:lpstr>
      <vt:lpstr>III) The structuration of a research question</vt:lpstr>
      <vt:lpstr>IV) Presentation of the field studied</vt:lpstr>
      <vt:lpstr>IV) Presentation of the field studied </vt:lpstr>
      <vt:lpstr>V) Presentation of the participatory simulation</vt:lpstr>
      <vt:lpstr>V) Presentation of the participatory simulation</vt:lpstr>
      <vt:lpstr>V) A few enhancements in GAMA software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Enhancing participation in the sustainable development in the Bac Hung Hai irrigation system (Vietnam)</dc:title>
  <cp:lastModifiedBy>leo bire</cp:lastModifiedBy>
  <cp:revision>3</cp:revision>
  <dcterms:modified xsi:type="dcterms:W3CDTF">2022-06-23T02:03:50Z</dcterms:modified>
</cp:coreProperties>
</file>